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7" r:id="rId3"/>
    <p:sldId id="294" r:id="rId4"/>
    <p:sldId id="315" r:id="rId5"/>
    <p:sldId id="269" r:id="rId6"/>
    <p:sldId id="270" r:id="rId7"/>
    <p:sldId id="264" r:id="rId8"/>
    <p:sldId id="313" r:id="rId9"/>
    <p:sldId id="295" r:id="rId10"/>
    <p:sldId id="298" r:id="rId11"/>
    <p:sldId id="303" r:id="rId12"/>
    <p:sldId id="304" r:id="rId13"/>
    <p:sldId id="305" r:id="rId14"/>
    <p:sldId id="314" r:id="rId15"/>
    <p:sldId id="271" r:id="rId16"/>
    <p:sldId id="312" r:id="rId17"/>
    <p:sldId id="311" r:id="rId18"/>
    <p:sldId id="272" r:id="rId19"/>
    <p:sldId id="274" r:id="rId20"/>
    <p:sldId id="310" r:id="rId21"/>
    <p:sldId id="276" r:id="rId22"/>
    <p:sldId id="309" r:id="rId23"/>
    <p:sldId id="285" r:id="rId24"/>
    <p:sldId id="296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4ED6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4" d="100"/>
          <a:sy n="64" d="100"/>
        </p:scale>
        <p:origin x="-1482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Nauczyciele</c:v>
                </c:pt>
              </c:strCache>
            </c:strRef>
          </c:tx>
          <c:dLbls>
            <c:showVal val="1"/>
          </c:dLbls>
          <c:cat>
            <c:strRef>
              <c:f>Arkusz1!$A$2:$A$7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26</c:v>
                </c:pt>
                <c:pt idx="1">
                  <c:v>22</c:v>
                </c:pt>
                <c:pt idx="2">
                  <c:v>22</c:v>
                </c:pt>
                <c:pt idx="3">
                  <c:v>19</c:v>
                </c:pt>
                <c:pt idx="4">
                  <c:v>23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Obsługa</c:v>
                </c:pt>
              </c:strCache>
            </c:strRef>
          </c:tx>
          <c:dLbls>
            <c:showVal val="1"/>
          </c:dLbls>
          <c:cat>
            <c:strRef>
              <c:f>Arkusz1!$A$2:$A$7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</c:ser>
        <c:axId val="157200768"/>
        <c:axId val="150390272"/>
      </c:barChart>
      <c:catAx>
        <c:axId val="157200768"/>
        <c:scaling>
          <c:orientation val="minMax"/>
        </c:scaling>
        <c:axPos val="b"/>
        <c:tickLblPos val="nextTo"/>
        <c:crossAx val="150390272"/>
        <c:crosses val="autoZero"/>
        <c:auto val="1"/>
        <c:lblAlgn val="ctr"/>
        <c:lblOffset val="100"/>
      </c:catAx>
      <c:valAx>
        <c:axId val="150390272"/>
        <c:scaling>
          <c:orientation val="minMax"/>
        </c:scaling>
        <c:axPos val="l"/>
        <c:majorGridlines/>
        <c:numFmt formatCode="General" sourceLinked="1"/>
        <c:tickLblPos val="nextTo"/>
        <c:crossAx val="15720076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dyplomowany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16</c:v>
                </c:pt>
                <c:pt idx="1">
                  <c:v>14</c:v>
                </c:pt>
                <c:pt idx="2">
                  <c:v>15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mianowany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8</c:v>
                </c:pt>
                <c:pt idx="1">
                  <c:v>7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kontraktowy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stażysta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Arkusz1!$E$2:$E$6</c:f>
              <c:numCache>
                <c:formatCode>General</c:formatCode>
                <c:ptCount val="5"/>
                <c:pt idx="4">
                  <c:v>1</c:v>
                </c:pt>
              </c:numCache>
            </c:numRef>
          </c:val>
        </c:ser>
        <c:axId val="107188608"/>
        <c:axId val="107190144"/>
      </c:barChart>
      <c:catAx>
        <c:axId val="107188608"/>
        <c:scaling>
          <c:orientation val="minMax"/>
        </c:scaling>
        <c:axPos val="b"/>
        <c:tickLblPos val="nextTo"/>
        <c:crossAx val="107190144"/>
        <c:crosses val="autoZero"/>
        <c:auto val="1"/>
        <c:lblAlgn val="ctr"/>
        <c:lblOffset val="100"/>
      </c:catAx>
      <c:valAx>
        <c:axId val="107190144"/>
        <c:scaling>
          <c:orientation val="minMax"/>
        </c:scaling>
        <c:axPos val="l"/>
        <c:majorGridlines/>
        <c:numFmt formatCode="General" sourceLinked="1"/>
        <c:tickLblPos val="nextTo"/>
        <c:crossAx val="1071886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Liczba uczniów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248</c:v>
                </c:pt>
                <c:pt idx="1">
                  <c:v>213</c:v>
                </c:pt>
                <c:pt idx="2">
                  <c:v>181</c:v>
                </c:pt>
                <c:pt idx="3">
                  <c:v>174</c:v>
                </c:pt>
                <c:pt idx="4">
                  <c:v>248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oddziałów</c:v>
                </c:pt>
              </c:strCache>
            </c:strRef>
          </c:tx>
          <c:dLbls>
            <c:showVal val="1"/>
          </c:dLbls>
          <c:cat>
            <c:strRef>
              <c:f>Arkusz1!$A$2:$A$6</c:f>
              <c:strCache>
                <c:ptCount val="5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7</c:v>
                </c:pt>
                <c:pt idx="4">
                  <c:v>11</c:v>
                </c:pt>
              </c:numCache>
            </c:numRef>
          </c:val>
        </c:ser>
        <c:axId val="157106176"/>
        <c:axId val="157107712"/>
      </c:barChart>
      <c:catAx>
        <c:axId val="157106176"/>
        <c:scaling>
          <c:orientation val="minMax"/>
        </c:scaling>
        <c:axPos val="b"/>
        <c:tickLblPos val="nextTo"/>
        <c:crossAx val="157107712"/>
        <c:crosses val="autoZero"/>
        <c:auto val="1"/>
        <c:lblAlgn val="ctr"/>
        <c:lblOffset val="100"/>
      </c:catAx>
      <c:valAx>
        <c:axId val="157107712"/>
        <c:scaling>
          <c:orientation val="minMax"/>
        </c:scaling>
        <c:axPos val="l"/>
        <c:majorGridlines/>
        <c:numFmt formatCode="General" sourceLinked="1"/>
        <c:tickLblPos val="nextTo"/>
        <c:crossAx val="15710617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Szkoła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84.3</c:v>
                </c:pt>
                <c:pt idx="1">
                  <c:v>83.3</c:v>
                </c:pt>
                <c:pt idx="2">
                  <c:v>88.6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Powiat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70</c:v>
                </c:pt>
                <c:pt idx="1">
                  <c:v>69</c:v>
                </c:pt>
                <c:pt idx="2">
                  <c:v>64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Woj..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77.3</c:v>
                </c:pt>
                <c:pt idx="1">
                  <c:v>77.3</c:v>
                </c:pt>
                <c:pt idx="2">
                  <c:v>69.099999999999994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Kraj</c:v>
                </c:pt>
              </c:strCache>
            </c:strRef>
          </c:tx>
          <c:dLbls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79.7</c:v>
                </c:pt>
                <c:pt idx="1">
                  <c:v>80.5</c:v>
                </c:pt>
                <c:pt idx="2">
                  <c:v>74</c:v>
                </c:pt>
              </c:numCache>
            </c:numRef>
          </c:val>
        </c:ser>
        <c:axId val="157914240"/>
        <c:axId val="157915776"/>
      </c:barChart>
      <c:catAx>
        <c:axId val="157914240"/>
        <c:scaling>
          <c:orientation val="minMax"/>
        </c:scaling>
        <c:axPos val="b"/>
        <c:numFmt formatCode="General" sourceLinked="1"/>
        <c:tickLblPos val="nextTo"/>
        <c:crossAx val="157915776"/>
        <c:crosses val="autoZero"/>
        <c:auto val="1"/>
        <c:lblAlgn val="ctr"/>
        <c:lblOffset val="100"/>
      </c:catAx>
      <c:valAx>
        <c:axId val="157915776"/>
        <c:scaling>
          <c:orientation val="minMax"/>
        </c:scaling>
        <c:axPos val="l"/>
        <c:majorGridlines/>
        <c:numFmt formatCode="General" sourceLinked="1"/>
        <c:tickLblPos val="nextTo"/>
        <c:crossAx val="1579142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48C8-33DA-4763-8289-97426035720B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3E547-A64F-4A20-9329-B125BCF0703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254-7588-40BA-9DAC-CA8F5531B1D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DD7A-B205-4AD6-B309-884D2A0557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122-29A6-4798-A7D1-3A7A972D40E7}" type="datetimeFigureOut">
              <a:rPr lang="pl-PL" smtClean="0"/>
              <a:pPr/>
              <a:t>11.09.2020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>
            <a:normAutofit fontScale="92500"/>
          </a:bodyPr>
          <a:lstStyle/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Informacja za rok szkolny </a:t>
            </a: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2019/2020</a:t>
            </a:r>
            <a:endParaRPr lang="pl-PL" sz="4300" b="1" dirty="0">
              <a:solidFill>
                <a:schemeClr val="tx1"/>
              </a:solidFill>
              <a:latin typeface="Berylium" pitchFamily="2" charset="-18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dirty="0" smtClean="0">
                <a:latin typeface="Berylium" pitchFamily="2" charset="-18"/>
              </a:rPr>
              <a:t>Pracownia z tablicą interaktywną</a:t>
            </a:r>
            <a:endParaRPr lang="pl-PL" sz="2800" dirty="0">
              <a:latin typeface="Berylium" pitchFamily="2" charset="-18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latin typeface="Berylium" pitchFamily="2" charset="-18"/>
              </a:rPr>
              <a:t>Pokój nauczycielski</a:t>
            </a:r>
            <a:endParaRPr lang="pl-PL" dirty="0">
              <a:latin typeface="Berylium" pitchFamily="2" charset="-18"/>
            </a:endParaRPr>
          </a:p>
        </p:txBody>
      </p:sp>
      <p:pic>
        <p:nvPicPr>
          <p:cNvPr id="7" name="Symbol zastępczy zawartości 6" descr="DSCF07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Symbol zastępczy zawartości 7" descr="DSCF07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3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4369"/>
            <a:ext cx="4038600" cy="2597624"/>
          </a:xfrm>
        </p:spPr>
      </p:pic>
      <p:pic>
        <p:nvPicPr>
          <p:cNvPr id="6" name="Symbol zastępczy zawartości 5" descr="_DSC0027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2004"/>
            <a:ext cx="4038600" cy="2682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475" y="1600200"/>
            <a:ext cx="3006050" cy="4525963"/>
          </a:xfrm>
        </p:spPr>
      </p:pic>
      <p:pic>
        <p:nvPicPr>
          <p:cNvPr id="6" name="Symbol zastępczy zawartości 5" descr="_DSC0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56719"/>
            <a:ext cx="4038600" cy="26129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_DSC0054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475" y="1600200"/>
            <a:ext cx="3006050" cy="4525963"/>
          </a:xfrm>
        </p:spPr>
      </p:pic>
      <p:pic>
        <p:nvPicPr>
          <p:cNvPr id="8" name="Symbol zastępczy zawartości 7" descr="_DSC01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43195"/>
            <a:ext cx="4038600" cy="26399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Kadra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latin typeface="Berylium" pitchFamily="2" charset="-18"/>
              </a:rPr>
              <a:t>Nauczyciele według stopni awansu</a:t>
            </a:r>
            <a:endParaRPr lang="pl-PL" b="1" i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470025"/>
          </a:xfrm>
        </p:spPr>
        <p:txBody>
          <a:bodyPr/>
          <a:lstStyle/>
          <a:p>
            <a:r>
              <a:rPr lang="pl-PL" dirty="0" smtClean="0"/>
              <a:t>Kadra pedagogiczna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 descr="C:\Documents and Settings\Administrator\Pulpit\DLA DYREKTORA\grono pedagogiczn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369035" cy="413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Uczniowie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Wyniki egzaminów maturalnych</a:t>
            </a:r>
            <a:endParaRPr lang="pl-PL" sz="4000" b="1" dirty="0">
              <a:latin typeface="Berylium" pitchFamily="2" charset="-18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95536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erylium" pitchFamily="2" charset="-18"/>
              </a:rPr>
              <a:t>Działalność szkoły w roku szkolnym 2019/2020</a:t>
            </a:r>
            <a:endParaRPr lang="pl-PL" b="1" i="1" dirty="0">
              <a:latin typeface="Berylium" pitchFamily="2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5616" y="2348880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Baza szkoły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Kadra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Uczniowie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Wyniki egzaminów zewnętrznych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Osiągnięcia uczniów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 smtClean="0">
                <a:latin typeface="Berylium" pitchFamily="2" charset="-18"/>
              </a:rPr>
              <a:t>Pomoc materialna uczniom</a:t>
            </a:r>
            <a:endParaRPr lang="pl-PL" sz="2800" dirty="0">
              <a:latin typeface="Berylium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Osiągnięcia</a:t>
            </a:r>
            <a:endParaRPr lang="pl-PL" b="1" dirty="0">
              <a:latin typeface="Berylium" pitchFamily="2" charset="-18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u="sng" dirty="0" smtClean="0"/>
              <a:t>Ranking Perspektyw i Polityki.</a:t>
            </a:r>
          </a:p>
          <a:p>
            <a:pPr algn="ctr">
              <a:buNone/>
            </a:pPr>
            <a:r>
              <a:rPr lang="pl-PL" sz="3600" b="1" dirty="0" smtClean="0"/>
              <a:t>847</a:t>
            </a:r>
            <a:r>
              <a:rPr lang="pl-PL" sz="3600" dirty="0" smtClean="0"/>
              <a:t> miejsce w kraju na </a:t>
            </a:r>
            <a:r>
              <a:rPr lang="pl-PL" sz="3600" b="1" dirty="0" smtClean="0"/>
              <a:t>3674</a:t>
            </a:r>
            <a:r>
              <a:rPr lang="pl-PL" sz="3600" dirty="0" smtClean="0"/>
              <a:t> licea</a:t>
            </a:r>
          </a:p>
          <a:p>
            <a:pPr algn="ctr">
              <a:buNone/>
            </a:pPr>
            <a:r>
              <a:rPr lang="pl-PL" sz="3600" b="1" dirty="0" smtClean="0"/>
              <a:t>32</a:t>
            </a:r>
            <a:r>
              <a:rPr lang="pl-PL" sz="3600" dirty="0" smtClean="0"/>
              <a:t> miejsce w województwie na </a:t>
            </a:r>
            <a:r>
              <a:rPr lang="pl-PL" sz="3600" b="1" dirty="0" smtClean="0"/>
              <a:t>156 </a:t>
            </a:r>
            <a:r>
              <a:rPr lang="pl-PL" sz="3600" dirty="0" smtClean="0"/>
              <a:t>liceów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6876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Osiągnięcia</a:t>
            </a:r>
            <a:endParaRPr lang="pl-PL" sz="40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1628800"/>
            <a:ext cx="763284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Konkurs wiedzy o rynku pracy – I miejsce w powiecie Adam Klimaszewski.</a:t>
            </a:r>
          </a:p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Konkurs poetycki „O Trzcinę Kortowa” – I miejsce Natalia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Zapolnik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wyróżnienie  Maja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Masiulaniec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Olimpiada wiedzy o obronie cywilnej – V miejsce w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województwie </a:t>
            </a:r>
            <a:r>
              <a:rPr lang="pl-PL" sz="2400" smtClean="0">
                <a:latin typeface="Times New Roman" pitchFamily="18" charset="0"/>
                <a:cs typeface="Times New Roman" pitchFamily="18" charset="0"/>
              </a:rPr>
              <a:t>(Michał Olszewski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Jurgielewicz Urszula).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Kangur  2020 – 4 wyróżnienia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Olimpiada Statystyczna – 3 uczniów - udział w zawodach okręgowych.</a:t>
            </a:r>
          </a:p>
          <a:p>
            <a:pPr marL="342900" indent="-342900">
              <a:buAutoNum type="arabicPeriod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MAKS Matematyczny – 9 miejsce w województwie – Olszewski Michał; 12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Waszczyk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Paweł, 13 Sidor Zofia; 15 Adam Klimaszewski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pl-PL" dirty="0" smtClean="0">
              <a:latin typeface="Berylium" pitchFamily="2" charset="-18"/>
            </a:endParaRPr>
          </a:p>
          <a:p>
            <a:pPr marL="342900" indent="-342900">
              <a:buAutoNum type="arabicPeriod"/>
            </a:pPr>
            <a:endParaRPr lang="pl-PL" dirty="0">
              <a:latin typeface="Berylium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2088"/>
          </a:xfrm>
        </p:spPr>
        <p:txBody>
          <a:bodyPr anchor="t">
            <a:normAutofit fontScale="90000"/>
          </a:bodyPr>
          <a:lstStyle/>
          <a:p>
            <a:r>
              <a:rPr lang="pl-PL" sz="4000" b="1" dirty="0" smtClean="0"/>
              <a:t>Osiągnięcia sportowe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endParaRPr lang="pl-PL" sz="4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39552" y="1268760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VI miejsce w województwie – klasyfikacja sportowa szkół średnich w kategorii Moje boisko ORLIK 2012 z rok 2018/2019.</a:t>
            </a:r>
          </a:p>
          <a:p>
            <a:pPr marL="342900" indent="-342900">
              <a:buAutoNum type="arabicPeriod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Siatkówka chłopców 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Licealiada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Moje Boisko ORLIK– 1 miejsce  w województwie</a:t>
            </a:r>
          </a:p>
          <a:p>
            <a:pPr marL="342900" indent="-342900">
              <a:buAutoNum type="arabicPeriod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Koszykówka chłopców  - II miejsce w rejonie VI.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Mistrzostwa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Powiatu  w piłce siatkowej dziewcząt – I miejsce.</a:t>
            </a:r>
          </a:p>
          <a:p>
            <a:pPr marL="342900" indent="-342900">
              <a:buAutoNum type="arabicPeriod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Tenis stołowy  dziewcząt– I miejsce w powiecie.</a:t>
            </a:r>
          </a:p>
          <a:p>
            <a:pPr marL="342900" indent="-342900">
              <a:buFontTx/>
              <a:buAutoNum type="arabicPeriod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Mistrzostwa Powiatu  w piłce siatkowej chłopców– I miejsce.</a:t>
            </a:r>
          </a:p>
          <a:p>
            <a:pPr marL="342900" indent="-342900">
              <a:buAutoNum type="arabicPeriod"/>
            </a:pPr>
            <a:endParaRPr lang="pl-PL" dirty="0" smtClean="0"/>
          </a:p>
          <a:p>
            <a:pPr marL="342900" indent="-342900">
              <a:buAutoNum type="arabicPeriod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Pomoc finansowa uczniom</a:t>
            </a:r>
            <a:endParaRPr lang="pl-PL" sz="4000" b="1" dirty="0">
              <a:latin typeface="Berylium" pitchFamily="2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43608" y="1225689"/>
            <a:ext cx="64087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Stypendium Starosty (1 uczeń). (1000 zł)</a:t>
            </a:r>
          </a:p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Stypendium Premiera (1 uczeń) (2500 zł )</a:t>
            </a:r>
          </a:p>
          <a:p>
            <a:pPr marL="342900" indent="-342900" algn="just">
              <a:buAutoNum type="arabicPeriod"/>
            </a:pPr>
            <a:r>
              <a:rPr lang="pl-PL" sz="2500" dirty="0" smtClean="0">
                <a:latin typeface="Berylium" pitchFamily="2" charset="-18"/>
              </a:rPr>
              <a:t>Fundacja Rozwoju Regionu Gołdap – (9 uczniów- (1500 zł.)</a:t>
            </a:r>
          </a:p>
          <a:p>
            <a:pPr marL="457200" indent="-457200" algn="just"/>
            <a:endParaRPr lang="pl-PL" sz="2400" dirty="0">
              <a:latin typeface="Berylium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/>
          </a:bodyPr>
          <a:lstStyle/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 smtClean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sz="4300" b="1" dirty="0" smtClean="0">
                <a:solidFill>
                  <a:schemeClr val="tx1"/>
                </a:solidFill>
                <a:latin typeface="Berylium" pitchFamily="2" charset="-18"/>
              </a:rPr>
              <a:t>Dziękuję za uwagę</a:t>
            </a:r>
            <a:endParaRPr lang="pl-PL" sz="4300" b="1" dirty="0">
              <a:solidFill>
                <a:schemeClr val="tx1"/>
              </a:solidFill>
              <a:latin typeface="Berylium" pitchFamily="2" charset="-18"/>
            </a:endParaRPr>
          </a:p>
        </p:txBody>
      </p:sp>
      <p:pic>
        <p:nvPicPr>
          <p:cNvPr id="4" name="Picture 4" descr="D:\Documents and Settings\User\Pulpit\Dane\Moje WWW\LO_Gołdap_strona\papiez-log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77048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Liczba budynków – 2 (szkoła i sala gimnastyczna),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Liczba sal wykorzystywanych do celów dydaktycznych – 15,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Pracownie komputerowe z dostępem do Internetu -2 (32 komputery),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Biblioteka z centrum multimedialnym – 1 (8 komputerów z dostępem do Internetu),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Sala gimnastyczna – 1 (200 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Siłownia – 1 (28m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Sala do tenisa stołowego – 1 (28m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 smtClean="0">
                <a:latin typeface="Berylium" pitchFamily="2" charset="-18"/>
              </a:rPr>
              <a:t>Bisko do piłki ręcznej (asfaltowe) – 1 (703m</a:t>
            </a:r>
            <a:r>
              <a:rPr lang="pl-PL" sz="2400" baseline="30000" dirty="0" smtClean="0">
                <a:latin typeface="Berylium" pitchFamily="2" charset="-18"/>
              </a:rPr>
              <a:t>2</a:t>
            </a:r>
            <a:r>
              <a:rPr lang="pl-PL" sz="2400" dirty="0" smtClean="0">
                <a:latin typeface="Berylium" pitchFamily="2" charset="-18"/>
              </a:rPr>
              <a:t>),</a:t>
            </a:r>
          </a:p>
          <a:p>
            <a:pPr lvl="0">
              <a:spcBef>
                <a:spcPts val="600"/>
              </a:spcBef>
            </a:pPr>
            <a:endParaRPr lang="pl-PL" sz="2400" dirty="0" smtClean="0">
              <a:latin typeface="Berylium" pitchFamily="2" charset="-18"/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1268760"/>
            <a:ext cx="67207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1560" y="49411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Berylium" pitchFamily="2" charset="-18"/>
              </a:rPr>
              <a:t>Sala wraz z boiskiem</a:t>
            </a:r>
            <a:endParaRPr lang="pl-PL" dirty="0">
              <a:latin typeface="Berylium" pitchFamily="2" charset="-1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72200" y="530120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erylium" pitchFamily="2" charset="-18"/>
              </a:rPr>
              <a:t>Sala wewnątrz</a:t>
            </a:r>
            <a:endParaRPr lang="pl-PL" dirty="0">
              <a:latin typeface="Berylium" pitchFamily="2" charset="-18"/>
            </a:endParaRPr>
          </a:p>
        </p:txBody>
      </p:sp>
      <p:pic>
        <p:nvPicPr>
          <p:cNvPr id="9" name="Picture 4" descr="DSC_0253"/>
          <p:cNvPicPr>
            <a:picLocks noChangeAspect="1" noChangeArrowheads="1"/>
          </p:cNvPicPr>
          <p:nvPr/>
        </p:nvPicPr>
        <p:blipFill>
          <a:blip r:embed="rId2" cstate="print"/>
          <a:srcRect l="5661" r="5661"/>
          <a:stretch>
            <a:fillRect/>
          </a:stretch>
        </p:blipFill>
        <p:spPr bwMode="auto">
          <a:xfrm>
            <a:off x="971600" y="1340768"/>
            <a:ext cx="6877272" cy="51579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 txBox="1">
            <a:spLocks/>
          </p:cNvSpPr>
          <p:nvPr/>
        </p:nvSpPr>
        <p:spPr bwMode="auto">
          <a:xfrm>
            <a:off x="467544" y="332656"/>
            <a:ext cx="8358246" cy="1285884"/>
          </a:xfrm>
          <a:prstGeom prst="rect">
            <a:avLst/>
          </a:prstGeom>
          <a:blipFill dpi="0" rotWithShape="1">
            <a:blip r:embed="rId2" cstate="print">
              <a:alphaModFix amt="35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clear">
            <a:bevelT w="1016000" prst="coolSlant"/>
            <a:bevelB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4000" b="1" dirty="0" smtClean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716428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Berylium" pitchFamily="2" charset="-18"/>
              </a:rPr>
              <a:t>BAZA SZKOŁY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DSCF0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248472" cy="3186354"/>
          </a:xfrm>
        </p:spPr>
      </p:pic>
      <p:pic>
        <p:nvPicPr>
          <p:cNvPr id="6" name="Symbol zastępczy zawartości 5" descr="DSCF0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330824" cy="32481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2194</TotalTime>
  <Words>363</Words>
  <Application>Microsoft Office PowerPoint</Application>
  <PresentationFormat>Pokaz na ekranie (4:3)</PresentationFormat>
  <Paragraphs>71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Działalność szkoły w roku szkolnym 2019/2020</vt:lpstr>
      <vt:lpstr>BAZA SZKOŁY</vt:lpstr>
      <vt:lpstr>BAZA SZKOŁY</vt:lpstr>
      <vt:lpstr>Slajd 5</vt:lpstr>
      <vt:lpstr>Slajd 6</vt:lpstr>
      <vt:lpstr>Slajd 7</vt:lpstr>
      <vt:lpstr>BAZA SZKOŁY</vt:lpstr>
      <vt:lpstr>BAZA SZKOŁY </vt:lpstr>
      <vt:lpstr>BAZA SZKOŁY</vt:lpstr>
      <vt:lpstr>Slajd 11</vt:lpstr>
      <vt:lpstr>Slajd 12</vt:lpstr>
      <vt:lpstr>Slajd 13</vt:lpstr>
      <vt:lpstr>Slajd 14</vt:lpstr>
      <vt:lpstr>Kadra</vt:lpstr>
      <vt:lpstr>Nauczyciele według stopni awansu</vt:lpstr>
      <vt:lpstr>Kadra pedagogiczna</vt:lpstr>
      <vt:lpstr>Uczniowie</vt:lpstr>
      <vt:lpstr>Wyniki egzaminów maturalnych</vt:lpstr>
      <vt:lpstr>Osiągnięcia</vt:lpstr>
      <vt:lpstr>Osiągnięcia</vt:lpstr>
      <vt:lpstr>Osiągnięcia sportowe  </vt:lpstr>
      <vt:lpstr>Pomoc finansowa uczniom</vt:lpstr>
      <vt:lpstr>Slajd 24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Your User Name</dc:creator>
  <cp:lastModifiedBy>LO</cp:lastModifiedBy>
  <cp:revision>219</cp:revision>
  <dcterms:created xsi:type="dcterms:W3CDTF">2012-10-16T10:38:01Z</dcterms:created>
  <dcterms:modified xsi:type="dcterms:W3CDTF">2020-09-11T07:31:20Z</dcterms:modified>
</cp:coreProperties>
</file>